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4"/>
  </p:sldMasterIdLst>
  <p:notesMasterIdLst>
    <p:notesMasterId r:id="rId22"/>
  </p:notesMasterIdLst>
  <p:sldIdLst>
    <p:sldId id="256" r:id="rId5"/>
    <p:sldId id="263" r:id="rId6"/>
    <p:sldId id="264" r:id="rId7"/>
    <p:sldId id="258" r:id="rId8"/>
    <p:sldId id="267" r:id="rId9"/>
    <p:sldId id="259" r:id="rId10"/>
    <p:sldId id="270" r:id="rId11"/>
    <p:sldId id="271" r:id="rId12"/>
    <p:sldId id="268" r:id="rId13"/>
    <p:sldId id="269" r:id="rId14"/>
    <p:sldId id="272" r:id="rId15"/>
    <p:sldId id="262" r:id="rId16"/>
    <p:sldId id="278" r:id="rId17"/>
    <p:sldId id="274" r:id="rId18"/>
    <p:sldId id="275" r:id="rId19"/>
    <p:sldId id="265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785E9B-0207-080D-F430-F1D859AA1873}" v="29" dt="2022-09-14T00:09:57.206"/>
    <p1510:client id="{28633E44-CD5D-B3AC-D2D4-BFC9CB0A7B18}" v="248" dt="2022-09-13T17:45:05.790"/>
    <p1510:client id="{586AD435-68A8-D7E2-1E79-723232A433B8}" v="192" dt="2022-09-13T19:13:55.576"/>
    <p1510:client id="{82B7E352-3C34-6554-25C2-86EF38EB1454}" v="248" dt="2022-09-13T22:51:34.747"/>
    <p1510:client id="{9A61E34E-4C41-C57F-76B1-151892EDE7F9}" v="36" dt="2022-09-13T23:57:41.693"/>
    <p1510:client id="{F0AC2739-40A6-43B5-BBF2-E4F3086FF0CB}" v="630" dt="2022-09-14T00:03:57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DAAD0-E965-4DA2-8E99-05C5C4784179}" type="datetimeFigureOut">
              <a:t>13/09/2022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70D05C-5B70-4AD2-BF5B-B0A4F50D634A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5335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Entradas: </a:t>
            </a:r>
            <a:r>
              <a:rPr lang="pt-BR" err="1"/>
              <a:t>Accelerometer</a:t>
            </a:r>
            <a:r>
              <a:rPr lang="pt-BR"/>
              <a:t>, </a:t>
            </a:r>
            <a:r>
              <a:rPr lang="pt-BR" err="1"/>
              <a:t>gyroscope</a:t>
            </a:r>
            <a:r>
              <a:rPr lang="pt-BR"/>
              <a:t>, botões,</a:t>
            </a:r>
            <a:endParaRPr lang="pt-BR" sz="1050"/>
          </a:p>
          <a:p>
            <a:r>
              <a:rPr lang="pt-BR" err="1"/>
              <a:t>Saida</a:t>
            </a:r>
            <a:r>
              <a:rPr lang="pt-BR"/>
              <a:t>: vídeo, imagem, áudio, vibrações </a:t>
            </a:r>
          </a:p>
          <a:p>
            <a:r>
              <a:rPr lang="pt-BR"/>
              <a:t>ND – imagem 3d, microfone, fone de ouvido, vibra, deslocamento da cabeça?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5C-5B70-4AD2-BF5B-B0A4F50D634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0866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5C-5B70-4AD2-BF5B-B0A4F50D634A}" type="slidenum">
              <a:rPr lang="pt-BR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973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sistema</a:t>
            </a:r>
            <a:r>
              <a:rPr lang="en-US"/>
              <a:t> </a:t>
            </a:r>
            <a:r>
              <a:rPr lang="en-US" err="1"/>
              <a:t>absoluto</a:t>
            </a:r>
            <a:r>
              <a:rPr lang="en-US"/>
              <a:t> (A) e/</a:t>
            </a:r>
            <a:r>
              <a:rPr lang="en-US" err="1"/>
              <a:t>ou</a:t>
            </a:r>
            <a:r>
              <a:rPr lang="en-US"/>
              <a:t> </a:t>
            </a:r>
            <a:r>
              <a:rPr lang="en-US" err="1"/>
              <a:t>relativo</a:t>
            </a:r>
            <a:r>
              <a:rPr lang="en-US"/>
              <a:t> (T) - é </a:t>
            </a:r>
            <a:r>
              <a:rPr lang="en-US" err="1"/>
              <a:t>absoluto</a:t>
            </a:r>
            <a:r>
              <a:rPr lang="en-US"/>
              <a:t> </a:t>
            </a:r>
            <a:r>
              <a:rPr lang="en-US" err="1"/>
              <a:t>por</a:t>
            </a:r>
            <a:r>
              <a:rPr lang="en-US"/>
              <a:t> que </a:t>
            </a:r>
            <a:r>
              <a:rPr lang="en-US" err="1"/>
              <a:t>ele</a:t>
            </a:r>
            <a:r>
              <a:rPr lang="en-US"/>
              <a:t> </a:t>
            </a:r>
            <a:r>
              <a:rPr lang="en-US" err="1"/>
              <a:t>trabalha</a:t>
            </a:r>
            <a:r>
              <a:rPr lang="en-US"/>
              <a:t> a </a:t>
            </a:r>
            <a:r>
              <a:rPr lang="en-US" err="1"/>
              <a:t>partir</a:t>
            </a:r>
            <a:r>
              <a:rPr lang="en-US"/>
              <a:t> da </a:t>
            </a:r>
            <a:r>
              <a:rPr lang="en-US" err="1"/>
              <a:t>câmera</a:t>
            </a:r>
            <a:r>
              <a:rPr lang="en-US"/>
              <a:t> </a:t>
            </a:r>
            <a:r>
              <a:rPr lang="en-US" err="1"/>
              <a:t>fixa</a:t>
            </a:r>
            <a:r>
              <a:rPr lang="en-US"/>
              <a:t> que </a:t>
            </a:r>
            <a:r>
              <a:rPr lang="en-US" err="1"/>
              <a:t>captura</a:t>
            </a:r>
            <a:r>
              <a:rPr lang="en-US"/>
              <a:t> o </a:t>
            </a:r>
            <a:r>
              <a:rPr lang="en-US" err="1"/>
              <a:t>movimento</a:t>
            </a:r>
            <a:r>
              <a:rPr lang="en-US"/>
              <a:t> do </a:t>
            </a:r>
            <a:r>
              <a:rPr lang="en-US" err="1"/>
              <a:t>controle</a:t>
            </a:r>
          </a:p>
          <a:p>
            <a:r>
              <a:rPr lang="en-US"/>
              <a:t>Entrada - botões, movimentação</a:t>
            </a:r>
          </a:p>
          <a:p>
            <a:r>
              <a:rPr lang="en-US"/>
              <a:t>Saída - movimentação da arma no vídeo, vibrações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5C-5B70-4AD2-BF5B-B0A4F50D634A}" type="slidenum">
              <a:rPr lang="pt-BR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302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 </a:t>
            </a:r>
            <a:r>
              <a:rPr lang="pt-BR" err="1"/>
              <a:t>Leap</a:t>
            </a:r>
            <a:r>
              <a:rPr lang="pt-BR"/>
              <a:t> Motion </a:t>
            </a:r>
            <a:r>
              <a:rPr lang="pt-BR" err="1"/>
              <a:t>Controller</a:t>
            </a:r>
            <a:r>
              <a:rPr lang="pt-BR"/>
              <a:t> foi desenvolvido pera empresa </a:t>
            </a:r>
            <a:r>
              <a:rPr lang="pt-BR" err="1"/>
              <a:t>Ultraleap</a:t>
            </a:r>
            <a:r>
              <a:rPr lang="pt-BR"/>
              <a:t>, e ele é um módulo óptico de rastreamento de mão que captura o movimento das mãos e dedos dos usuários para que eles possam interagir naturalmente com o conteúdo digital.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5C-5B70-4AD2-BF5B-B0A4F50D634A}" type="slidenum">
              <a:rPr lang="pt-BR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269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>
                <a:cs typeface="Calibri"/>
              </a:rPr>
              <a:t>Possui duas câmera de infravermelho, opera normalmente em 120Hz, e é capas de capturar até 2000 imagens por segundo</a:t>
            </a:r>
            <a:endParaRPr lang="pt-BR"/>
          </a:p>
          <a:p>
            <a:r>
              <a:rPr lang="pt-BR">
                <a:cs typeface="Calibri"/>
              </a:rPr>
              <a:t>Tipo de Informação de entrada é </a:t>
            </a:r>
            <a:r>
              <a:rPr lang="pt-BR" err="1">
                <a:cs typeface="Calibri"/>
              </a:rPr>
              <a:t>raster</a:t>
            </a:r>
            <a:r>
              <a:rPr lang="pt-BR">
                <a:cs typeface="Calibri"/>
              </a:rPr>
              <a:t> e a dimensão dela é 2D</a:t>
            </a:r>
          </a:p>
          <a:p>
            <a:r>
              <a:rPr lang="pt-BR">
                <a:cs typeface="Calibri"/>
              </a:rPr>
              <a:t>Funciona em conjunto com Desktops ou </a:t>
            </a:r>
            <a:r>
              <a:rPr lang="pt-BR" err="1">
                <a:cs typeface="Calibri"/>
              </a:rPr>
              <a:t>head</a:t>
            </a:r>
            <a:r>
              <a:rPr lang="pt-BR">
                <a:cs typeface="Calibri"/>
              </a:rPr>
              <a:t> </a:t>
            </a:r>
            <a:r>
              <a:rPr lang="pt-BR" err="1">
                <a:cs typeface="Calibri"/>
              </a:rPr>
              <a:t>mount</a:t>
            </a:r>
            <a:r>
              <a:rPr lang="pt-BR">
                <a:cs typeface="Calibri"/>
              </a:rPr>
              <a:t> displays, oque faz ele ter um sistema de referencia Absoluto/Relativo.</a:t>
            </a:r>
          </a:p>
          <a:p>
            <a:r>
              <a:rPr lang="pt-BR">
                <a:cs typeface="Calibri"/>
              </a:rPr>
              <a:t>Para ele fazer o tracking das mão e dedos </a:t>
            </a:r>
            <a:r>
              <a:rPr lang="pt-BR" err="1">
                <a:cs typeface="Calibri"/>
              </a:rPr>
              <a:t>elepresiza</a:t>
            </a:r>
            <a:r>
              <a:rPr lang="pt-BR">
                <a:cs typeface="Calibri"/>
              </a:rPr>
              <a:t> do </a:t>
            </a:r>
            <a:r>
              <a:rPr lang="pt-BR" err="1">
                <a:cs typeface="Calibri"/>
              </a:rPr>
              <a:t>softaware</a:t>
            </a:r>
            <a:r>
              <a:rPr lang="pt-BR">
                <a:cs typeface="Calibri"/>
              </a:rPr>
              <a:t> que faz o processamento dos dados que ele coleta e </a:t>
            </a:r>
            <a:r>
              <a:rPr lang="pt-BR" err="1">
                <a:cs typeface="Calibri"/>
              </a:rPr>
              <a:t>trasnmite</a:t>
            </a:r>
            <a:r>
              <a:rPr lang="pt-BR">
                <a:cs typeface="Calibri"/>
              </a:rPr>
              <a:t> esses dados processados para os programas.</a:t>
            </a:r>
            <a:endParaRPr lang="pt-BR"/>
          </a:p>
          <a:p>
            <a:r>
              <a:rPr lang="pt-BR"/>
              <a:t>tipo de mídia: </a:t>
            </a:r>
            <a:r>
              <a:rPr lang="pt-BR" err="1"/>
              <a:t>video</a:t>
            </a:r>
            <a:r>
              <a:rPr lang="pt-BR"/>
              <a:t> (Vi), imagem (</a:t>
            </a:r>
            <a:r>
              <a:rPr lang="pt-BR" err="1"/>
              <a:t>Im</a:t>
            </a:r>
            <a:r>
              <a:rPr lang="pt-BR"/>
              <a:t>)</a:t>
            </a:r>
            <a:endParaRPr lang="pt-BR">
              <a:cs typeface="Calibri" panose="020F0502020204030204"/>
            </a:endParaRPr>
          </a:p>
          <a:p>
            <a:r>
              <a:rPr lang="pt-BR"/>
              <a:t>posicionamento (movimentação / localização / ancoragem): macro (</a:t>
            </a:r>
            <a:r>
              <a:rPr lang="pt-BR" err="1"/>
              <a:t>Pa</a:t>
            </a:r>
            <a:r>
              <a:rPr lang="pt-BR"/>
              <a:t>) ou micro (Pi)</a:t>
            </a:r>
            <a:endParaRPr lang="pt-BR">
              <a:cs typeface="Calibri"/>
            </a:endParaRPr>
          </a:p>
          <a:p>
            <a:endParaRPr lang="pt-BR">
              <a:cs typeface="Calibri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5C-5B70-4AD2-BF5B-B0A4F50D634A}" type="slidenum"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542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050938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2008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869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49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65435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127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63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971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0825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04833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4111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C953061-D7D0-4E5C-AC45-DFE244A41D12}" type="datetimeFigureOut">
              <a:rPr lang="pt-BR" smtClean="0"/>
              <a:t>13/09/2022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299C99B-BAFA-4E01-BD11-EEAD7F12CC08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249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JYGGLTMj7w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Z_53T2jBGg?feature=oembe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ídeo 4">
            <a:extLst>
              <a:ext uri="{FF2B5EF4-FFF2-40B4-BE49-F238E27FC236}">
                <a16:creationId xmlns:a16="http://schemas.microsoft.com/office/drawing/2014/main" id="{FD12D153-6BC9-D86F-F623-BBB91DD1BF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71741A3-E11D-0836-08BF-AC496FC52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>
                <a:solidFill>
                  <a:srgbClr val="FFFFFF"/>
                </a:solidFill>
              </a:rPr>
              <a:t>Realidade </a:t>
            </a:r>
            <a:r>
              <a:rPr lang="pt-BR" sz="5200" err="1">
                <a:solidFill>
                  <a:srgbClr val="FFFFFF"/>
                </a:solidFill>
              </a:rPr>
              <a:t>Virtural</a:t>
            </a:r>
            <a:r>
              <a:rPr lang="pt-BR" sz="5200">
                <a:solidFill>
                  <a:srgbClr val="FFFFFF"/>
                </a:solidFill>
              </a:rPr>
              <a:t> Imersiva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01D256-B00E-E084-750F-B864028AA0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Guilherme </a:t>
            </a:r>
            <a:r>
              <a:rPr lang="pt-BR" err="1">
                <a:solidFill>
                  <a:srgbClr val="FFFFFF"/>
                </a:solidFill>
              </a:rPr>
              <a:t>Fibrantz</a:t>
            </a:r>
            <a:r>
              <a:rPr lang="pt-BR">
                <a:solidFill>
                  <a:srgbClr val="FFFFFF"/>
                </a:solidFill>
              </a:rPr>
              <a:t>, </a:t>
            </a:r>
            <a:r>
              <a:rPr lang="pt-BR" err="1">
                <a:solidFill>
                  <a:srgbClr val="FFFFFF"/>
                </a:solidFill>
              </a:rPr>
              <a:t>Julio</a:t>
            </a:r>
            <a:r>
              <a:rPr lang="pt-BR">
                <a:solidFill>
                  <a:srgbClr val="FFFFFF"/>
                </a:solidFill>
              </a:rPr>
              <a:t> Vicente </a:t>
            </a:r>
            <a:r>
              <a:rPr lang="pt-BR" err="1">
                <a:solidFill>
                  <a:srgbClr val="FFFFFF"/>
                </a:solidFill>
              </a:rPr>
              <a:t>Brych</a:t>
            </a:r>
            <a:r>
              <a:rPr lang="pt-BR">
                <a:solidFill>
                  <a:srgbClr val="FFFFFF"/>
                </a:solidFill>
              </a:rPr>
              <a:t> e Martha </a:t>
            </a:r>
            <a:r>
              <a:rPr lang="pt-BR" err="1">
                <a:solidFill>
                  <a:srgbClr val="FFFFFF"/>
                </a:solidFill>
              </a:rPr>
              <a:t>Lanser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 err="1">
                <a:solidFill>
                  <a:srgbClr val="FFFFFF"/>
                </a:solidFill>
              </a:rPr>
              <a:t>Bloemer</a:t>
            </a:r>
          </a:p>
          <a:p>
            <a:endParaRPr lang="pt-BR">
              <a:solidFill>
                <a:srgbClr val="FFFFFF"/>
              </a:solidFill>
            </a:endParaRPr>
          </a:p>
          <a:p>
            <a:r>
              <a:rPr lang="pt-BR">
                <a:solidFill>
                  <a:srgbClr val="FFFFFF"/>
                </a:solidFill>
              </a:rPr>
              <a:t>AGORA VAI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92593EB-13A7-256F-B08D-CB08D4A5F994}"/>
              </a:ext>
            </a:extLst>
          </p:cNvPr>
          <p:cNvSpPr/>
          <p:nvPr/>
        </p:nvSpPr>
        <p:spPr>
          <a:xfrm>
            <a:off x="4243997" y="3438663"/>
            <a:ext cx="376496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6123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2EA4F6-564D-47A5-A069-C56EB81E0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11A8EAE1-305E-4C3A-BEFC-FA6E5DFF0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5201754" y="392335"/>
            <a:ext cx="1802878" cy="2426365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A5F12BD5-6976-785C-1325-69ED307FA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48" y="540774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4400"/>
              <a:t>Alguns Jogos</a:t>
            </a:r>
          </a:p>
          <a:p>
            <a:pPr marL="383540" indent="-383540"/>
            <a:endParaRPr lang="pt-BR"/>
          </a:p>
        </p:txBody>
      </p:sp>
      <p:pic>
        <p:nvPicPr>
          <p:cNvPr id="15" name="Imagem 15">
            <a:extLst>
              <a:ext uri="{FF2B5EF4-FFF2-40B4-BE49-F238E27FC236}">
                <a16:creationId xmlns:a16="http://schemas.microsoft.com/office/drawing/2014/main" id="{07BAA077-3C18-1592-55AD-7B725A119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91" y="1708939"/>
            <a:ext cx="4205748" cy="2456898"/>
          </a:xfrm>
          <a:prstGeom prst="rect">
            <a:avLst/>
          </a:prstGeom>
        </p:spPr>
      </p:pic>
      <p:pic>
        <p:nvPicPr>
          <p:cNvPr id="16" name="Imagem 16">
            <a:extLst>
              <a:ext uri="{FF2B5EF4-FFF2-40B4-BE49-F238E27FC236}">
                <a16:creationId xmlns:a16="http://schemas.microsoft.com/office/drawing/2014/main" id="{E47AF929-11CF-228F-7A09-26E886750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206" y="3640701"/>
            <a:ext cx="4734231" cy="2661469"/>
          </a:xfrm>
          <a:prstGeom prst="rect">
            <a:avLst/>
          </a:prstGeom>
        </p:spPr>
      </p:pic>
      <p:pic>
        <p:nvPicPr>
          <p:cNvPr id="17" name="Imagem 17" descr="Homem com arma na mão&#10;&#10;Descrição gerada automaticamente">
            <a:extLst>
              <a:ext uri="{FF2B5EF4-FFF2-40B4-BE49-F238E27FC236}">
                <a16:creationId xmlns:a16="http://schemas.microsoft.com/office/drawing/2014/main" id="{5D94CA60-FFEE-BEA0-7687-7971E5038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68" y="393873"/>
            <a:ext cx="3996812" cy="24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9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205DCB7-C69E-E491-97CF-B3FD5BF9F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Mídia Online 5" title="PlayStation VR Aim Controller | Key Features | PlayStation VR">
            <a:hlinkClick r:id="" action="ppaction://media"/>
            <a:extLst>
              <a:ext uri="{FF2B5EF4-FFF2-40B4-BE49-F238E27FC236}">
                <a16:creationId xmlns:a16="http://schemas.microsoft.com/office/drawing/2014/main" id="{02F01DE4-75F4-996C-A46E-BEFE849834E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73361" y="125361"/>
            <a:ext cx="8898192" cy="6513870"/>
          </a:xfrm>
        </p:spPr>
      </p:pic>
    </p:spTree>
    <p:extLst>
      <p:ext uri="{BB962C8B-B14F-4D97-AF65-F5344CB8AC3E}">
        <p14:creationId xmlns:p14="http://schemas.microsoft.com/office/powerpoint/2010/main" val="1655573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2AFB6DF-8667-2791-A862-9E00FAE62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b="1"/>
              <a:t>Leap Motion</a:t>
            </a:r>
          </a:p>
        </p:txBody>
      </p:sp>
    </p:spTree>
    <p:extLst>
      <p:ext uri="{BB962C8B-B14F-4D97-AF65-F5344CB8AC3E}">
        <p14:creationId xmlns:p14="http://schemas.microsoft.com/office/powerpoint/2010/main" val="7399579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FBF6AE-EF41-CF92-CFA6-81AC48C9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98" y="5409930"/>
            <a:ext cx="9867331" cy="868081"/>
          </a:xfrm>
        </p:spPr>
        <p:txBody>
          <a:bodyPr anchor="ctr">
            <a:normAutofit/>
          </a:bodyPr>
          <a:lstStyle/>
          <a:p>
            <a:r>
              <a:rPr lang="pt-BR"/>
              <a:t>Oque é?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Imagem 3">
            <a:extLst>
              <a:ext uri="{FF2B5EF4-FFF2-40B4-BE49-F238E27FC236}">
                <a16:creationId xmlns:a16="http://schemas.microsoft.com/office/drawing/2014/main" id="{A1ECDE72-88D5-390E-59F5-71A249D5B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829" y="1597113"/>
            <a:ext cx="4117521" cy="2194201"/>
          </a:xfrm>
          <a:prstGeom prst="rect">
            <a:avLst/>
          </a:prstGeom>
        </p:spPr>
      </p:pic>
      <p:pic>
        <p:nvPicPr>
          <p:cNvPr id="4" name="Imagem 4" descr="Tela de um computador&#10;&#10;Descrição gerada automaticamente">
            <a:extLst>
              <a:ext uri="{FF2B5EF4-FFF2-40B4-BE49-F238E27FC236}">
                <a16:creationId xmlns:a16="http://schemas.microsoft.com/office/drawing/2014/main" id="{E6799B19-1E42-3E66-79FF-DCE992FFE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721" y="1596118"/>
            <a:ext cx="4484914" cy="2522764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AA0B3CB4-B293-A682-740E-EA714F5AA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2059" y="4224338"/>
            <a:ext cx="2295525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58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E31853-248D-3DB3-CFF9-3222C4A16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Características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B81EEAB-02C2-2E25-717E-9A26018B9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958" y="1331174"/>
            <a:ext cx="5653410" cy="2695493"/>
          </a:xfrm>
        </p:spPr>
        <p:txBody>
          <a:bodyPr anchor="t">
            <a:normAutofit fontScale="92500"/>
          </a:bodyPr>
          <a:lstStyle/>
          <a:p>
            <a:pPr marL="383540" indent="-383540"/>
            <a:endParaRPr lang="pt-BR">
              <a:ea typeface="+mn-lt"/>
              <a:cs typeface="+mn-lt"/>
            </a:endParaRPr>
          </a:p>
          <a:p>
            <a:pPr marL="383540" indent="-383540"/>
            <a:r>
              <a:rPr lang="pt-BR" sz="1600">
                <a:ea typeface="+mn-lt"/>
                <a:cs typeface="+mn-lt"/>
              </a:rPr>
              <a:t>Duas câmeras de infravermelho operando em 120Hz</a:t>
            </a:r>
            <a:endParaRPr lang="pt-BR"/>
          </a:p>
          <a:p>
            <a:pPr marL="383540" indent="-383540"/>
            <a:r>
              <a:rPr lang="pt-BR" sz="1600">
                <a:ea typeface="+mn-lt"/>
                <a:cs typeface="+mn-lt"/>
              </a:rPr>
              <a:t>Captura imagens a cada 1/2000 segundos</a:t>
            </a:r>
          </a:p>
          <a:p>
            <a:pPr marL="383540" indent="-383540"/>
            <a:r>
              <a:rPr lang="pt-BR" sz="1600">
                <a:ea typeface="+mn-lt"/>
                <a:cs typeface="+mn-lt"/>
              </a:rPr>
              <a:t>Funciona em conjunto de Desktops e HMD</a:t>
            </a:r>
          </a:p>
          <a:p>
            <a:pPr marL="383540" indent="-383540"/>
            <a:r>
              <a:rPr lang="pt-BR" sz="1600">
                <a:ea typeface="+mn-lt"/>
                <a:cs typeface="+mn-lt"/>
              </a:rPr>
              <a:t>Necessário instalar um software da </a:t>
            </a:r>
            <a:r>
              <a:rPr lang="pt-BR" sz="1600" err="1">
                <a:ea typeface="+mn-lt"/>
                <a:cs typeface="+mn-lt"/>
              </a:rPr>
              <a:t>Ultraleap</a:t>
            </a:r>
            <a:r>
              <a:rPr lang="pt-BR" sz="1600">
                <a:ea typeface="+mn-lt"/>
                <a:cs typeface="+mn-lt"/>
              </a:rPr>
              <a:t> para funcionar</a:t>
            </a:r>
          </a:p>
          <a:p>
            <a:pPr marL="383540" indent="-383540"/>
            <a:r>
              <a:rPr lang="pt-BR" sz="1600">
                <a:ea typeface="+mn-lt"/>
                <a:cs typeface="+mn-lt"/>
              </a:rPr>
              <a:t>Capta os movimentos em uma área cônica </a:t>
            </a:r>
          </a:p>
          <a:p>
            <a:pPr marL="383540" indent="-383540"/>
            <a:r>
              <a:rPr lang="pt-BR" sz="1600">
                <a:ea typeface="+mn-lt"/>
                <a:cs typeface="+mn-lt"/>
              </a:rPr>
              <a:t>Custo: $110,00 ou R$ 560,00</a:t>
            </a:r>
          </a:p>
        </p:txBody>
      </p:sp>
      <p:pic>
        <p:nvPicPr>
          <p:cNvPr id="3" name="Imagem 6" descr="Em preto e branco&#10;&#10;Descrição gerada automaticamente">
            <a:extLst>
              <a:ext uri="{FF2B5EF4-FFF2-40B4-BE49-F238E27FC236}">
                <a16:creationId xmlns:a16="http://schemas.microsoft.com/office/drawing/2014/main" id="{ED505ADF-7FD2-60CA-6F8C-7C37DC51C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879" y="2176312"/>
            <a:ext cx="2743200" cy="2858767"/>
          </a:xfrm>
          <a:prstGeom prst="rect">
            <a:avLst/>
          </a:prstGeom>
        </p:spPr>
      </p:pic>
      <p:pic>
        <p:nvPicPr>
          <p:cNvPr id="7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AF37FA6-30FE-60A4-69C7-2063279D3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721" y="4317546"/>
            <a:ext cx="2743200" cy="1543050"/>
          </a:xfrm>
          <a:prstGeom prst="rect">
            <a:avLst/>
          </a:prstGeom>
        </p:spPr>
      </p:pic>
      <p:pic>
        <p:nvPicPr>
          <p:cNvPr id="4" name="Imagem 4" descr="Uma imagem contendo no interior, escuro, mesa, jogador&#10;&#10;Descrição gerada automaticamente">
            <a:extLst>
              <a:ext uri="{FF2B5EF4-FFF2-40B4-BE49-F238E27FC236}">
                <a16:creationId xmlns:a16="http://schemas.microsoft.com/office/drawing/2014/main" id="{C85FBB2C-AFC2-F67B-8A03-FCF5910E39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3079" y="4303837"/>
            <a:ext cx="2743200" cy="146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54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FBF6AE-EF41-CF92-CFA6-81AC48C9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469" y="5423537"/>
            <a:ext cx="9867331" cy="868081"/>
          </a:xfrm>
        </p:spPr>
        <p:txBody>
          <a:bodyPr anchor="ctr">
            <a:normAutofit/>
          </a:bodyPr>
          <a:lstStyle/>
          <a:p>
            <a:r>
              <a:rPr lang="pt-BR"/>
              <a:t>Demonstrativo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Mídia Online 2" title="Leap Motion Blocks for Oculus Rift Playthrough">
            <a:hlinkClick r:id="" action="ppaction://media"/>
            <a:extLst>
              <a:ext uri="{FF2B5EF4-FFF2-40B4-BE49-F238E27FC236}">
                <a16:creationId xmlns:a16="http://schemas.microsoft.com/office/drawing/2014/main" id="{665F829C-9797-B194-D5C4-A4F7CC9BAC0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42571" y="942521"/>
            <a:ext cx="9479642" cy="451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081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FCE3FA-CFB7-56B2-FCC1-D0D821CFD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pt-BR"/>
              <a:t>Referências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932D3F-A628-9232-E67F-7BA5E1EE0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1626359"/>
            <a:ext cx="7887134" cy="4548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pt-BR" dirty="0">
                <a:ea typeface="+mn-lt"/>
                <a:cs typeface="+mn-lt"/>
              </a:rPr>
              <a:t>https://www.youtube.com/watch?v=ATVGl9wOJsM&amp;ab_channel=MetaQuest</a:t>
            </a:r>
            <a:endParaRPr lang="pt-BR">
              <a:ea typeface="+mn-lt"/>
              <a:cs typeface="+mn-lt"/>
            </a:endParaRP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https://www.ultraleap.com/product/leap-motion-controller/#overview</a:t>
            </a: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https://www.playstation.com/pt-br/accessories/playstation-vr-aim-controller/</a:t>
            </a: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https://www.ign.com/articles/2017/05/25/playstation-vr-aim-controller-review</a:t>
            </a: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https://www.fictiv.com/teardowns/playstation-vr-aim-controller-teardown</a:t>
            </a: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https://www.youtube.com/watch?v=cJYGGLTMj7w&amp;ab_channel=PlayStationEurope</a:t>
            </a:r>
          </a:p>
          <a:p>
            <a:pPr marL="383540" indent="-383540"/>
            <a:endParaRPr lang="pt-BR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6043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FCE3FA-CFB7-56B2-FCC1-D0D821CFD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pt-BR"/>
              <a:t>Referências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932D3F-A628-9232-E67F-7BA5E1EE0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83540" indent="-383540"/>
            <a:r>
              <a:rPr lang="pt-BR" dirty="0"/>
              <a:t>https://www.submarino.com.br/produto/4323991128?epar=bp_pl_px_go_pmax_telefonia_geral_3P&amp;opn=XMLGOOGLE&amp;WT.srch=1&amp;offerId=618ec18190c85550379bbb18&amp;gclid=CjwKCAjw1ICZBhAzEiwAFfvFhOgJ02L7Um3ByZGalQ-dbIg1MzesCdeHuez2JstJbHt6nuhSoNlQGxoC65EQAvD_BwE</a:t>
            </a:r>
          </a:p>
          <a:p>
            <a:pPr marL="383540" indent="-383540"/>
            <a:r>
              <a:rPr lang="pt-BR" dirty="0">
                <a:ea typeface="+mn-lt"/>
                <a:cs typeface="+mn-lt"/>
              </a:rPr>
              <a:t>https://www.magazineluiza.com.br/meta-quest-2-oculos-da-realidade-virtual/p/kfd3g3ah6j/in/vrov/?seller_id=bigstorcombr&amp;utm_source=google&amp;utm_medium=pla&amp;utm_campaign=&amp;partner_id=69104&amp;gclid=CjwKCAjw1ICZBhAzEiwAFfvFhJWPMANfZN3L4b8NGltMihdvAc5SQTJcxm-BfKg_6pQwN48Bc_ydhxoCqDkQAvD_BwE&amp;gclsrc=aw.ds</a:t>
            </a:r>
          </a:p>
        </p:txBody>
      </p:sp>
    </p:spTree>
    <p:extLst>
      <p:ext uri="{BB962C8B-B14F-4D97-AF65-F5344CB8AC3E}">
        <p14:creationId xmlns:p14="http://schemas.microsoft.com/office/powerpoint/2010/main" val="140361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CCADD69-5976-5025-E442-A43B0C8BA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Meta quest 2</a:t>
            </a:r>
          </a:p>
        </p:txBody>
      </p:sp>
    </p:spTree>
    <p:extLst>
      <p:ext uri="{BB962C8B-B14F-4D97-AF65-F5344CB8AC3E}">
        <p14:creationId xmlns:p14="http://schemas.microsoft.com/office/powerpoint/2010/main" val="2510239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DF04F8-4F8F-796F-6143-28F61AA68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469" y="5423537"/>
            <a:ext cx="9867331" cy="868081"/>
          </a:xfrm>
        </p:spPr>
        <p:txBody>
          <a:bodyPr anchor="ctr">
            <a:normAutofit/>
          </a:bodyPr>
          <a:lstStyle/>
          <a:p>
            <a:r>
              <a:rPr lang="pt-BR" err="1"/>
              <a:t>Oculus</a:t>
            </a:r>
            <a:r>
              <a:rPr lang="pt-BR"/>
              <a:t> Quest 2 ou Meta Quest 2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Introducing Oculus Quest 2">
            <a:hlinkClick r:id="" action="ppaction://media"/>
            <a:extLst>
              <a:ext uri="{FF2B5EF4-FFF2-40B4-BE49-F238E27FC236}">
                <a16:creationId xmlns:a16="http://schemas.microsoft.com/office/drawing/2014/main" id="{6AB1C9E8-71CA-2B1C-9E04-55FD999FEE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8980" y="1000402"/>
            <a:ext cx="6367463" cy="3581400"/>
          </a:xfrm>
        </p:spPr>
      </p:pic>
    </p:spTree>
    <p:extLst>
      <p:ext uri="{BB962C8B-B14F-4D97-AF65-F5344CB8AC3E}">
        <p14:creationId xmlns:p14="http://schemas.microsoft.com/office/powerpoint/2010/main" val="3720195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F84616-F050-0E40-8F80-D76E6063E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pt-BR" sz="2800"/>
              <a:t>Características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C18FA3-AD79-0014-1B01-42685DA34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pt-BR" sz="1600"/>
              <a:t>128 </a:t>
            </a:r>
            <a:r>
              <a:rPr lang="pt-BR" sz="1600" err="1"/>
              <a:t>gb</a:t>
            </a:r>
            <a:r>
              <a:rPr lang="pt-BR" sz="1600"/>
              <a:t> R$ 3000,00 </a:t>
            </a:r>
          </a:p>
          <a:p>
            <a:r>
              <a:rPr lang="pt-BR" sz="1600"/>
              <a:t>256 </a:t>
            </a:r>
            <a:r>
              <a:rPr lang="pt-BR" sz="1600" err="1"/>
              <a:t>gb</a:t>
            </a:r>
            <a:r>
              <a:rPr lang="pt-BR" sz="1600"/>
              <a:t> R$ 3900,00 </a:t>
            </a:r>
          </a:p>
          <a:p>
            <a:r>
              <a:rPr lang="pt-BR" sz="1600"/>
              <a:t>Vetorial e </a:t>
            </a:r>
            <a:r>
              <a:rPr lang="pt-BR" sz="1600" err="1"/>
              <a:t>Raster</a:t>
            </a:r>
            <a:endParaRPr lang="pt-BR" sz="1600"/>
          </a:p>
          <a:p>
            <a:r>
              <a:rPr lang="pt-BR" sz="1600"/>
              <a:t>ND</a:t>
            </a:r>
          </a:p>
          <a:p>
            <a:r>
              <a:rPr lang="pt-BR" sz="1600"/>
              <a:t>Relativo</a:t>
            </a:r>
          </a:p>
          <a:p>
            <a:r>
              <a:rPr lang="pt-BR" sz="1600"/>
              <a:t>Entrada, processamento e saída</a:t>
            </a:r>
          </a:p>
          <a:p>
            <a:r>
              <a:rPr lang="pt-BR" sz="1600"/>
              <a:t>Vídeo, imagem, áudio e tato</a:t>
            </a:r>
          </a:p>
          <a:p>
            <a:r>
              <a:rPr lang="pt-BR" sz="1600"/>
              <a:t>Posicionamento  macro?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Imagem 5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3A327BB6-9535-A1E6-E3FE-A6A1BA886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57" y="933082"/>
            <a:ext cx="6448976" cy="429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1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1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17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7D012-44C0-ED57-FC05-8433DDB29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3237CE64-F1A6-3012-B312-DD94C5EA6C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3800" y="685800"/>
            <a:ext cx="7785100" cy="5178482"/>
          </a:xfr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349D9883-0BF8-228B-89CF-ED0D045BD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685800"/>
            <a:ext cx="5144218" cy="522995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2F4DF08E-80FB-B294-8DD4-7F6E25F72F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5736" y="685800"/>
            <a:ext cx="5239481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4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2AFB6DF-8667-2791-A862-9E00FAE62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err="1"/>
              <a:t>Playstation</a:t>
            </a:r>
            <a:r>
              <a:rPr lang="en-US" sz="7200" cap="all"/>
              <a:t> </a:t>
            </a:r>
            <a:r>
              <a:rPr lang="en-US" sz="7200" cap="all" err="1"/>
              <a:t>vR</a:t>
            </a:r>
            <a:r>
              <a:rPr lang="en-US" sz="7200" cap="all"/>
              <a:t> aim</a:t>
            </a:r>
          </a:p>
        </p:txBody>
      </p:sp>
    </p:spTree>
    <p:extLst>
      <p:ext uri="{BB962C8B-B14F-4D97-AF65-F5344CB8AC3E}">
        <p14:creationId xmlns:p14="http://schemas.microsoft.com/office/powerpoint/2010/main" val="467707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78E7D2C4-AA3C-69AC-7BEC-775C42EAD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4164" y="3225132"/>
            <a:ext cx="5268780" cy="296368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Imagem 4" descr="Uma imagem contendo computador, remoto, ar, avião&#10;&#10;Descrição gerada automaticamente">
            <a:extLst>
              <a:ext uri="{FF2B5EF4-FFF2-40B4-BE49-F238E27FC236}">
                <a16:creationId xmlns:a16="http://schemas.microsoft.com/office/drawing/2014/main" id="{676C6483-68EB-EFA0-DAA9-F9A59ED00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564" y="732335"/>
            <a:ext cx="3953520" cy="333534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6EA6213F-67CE-7E5D-104D-E8F8C593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14" y="1194349"/>
            <a:ext cx="9867331" cy="868081"/>
          </a:xfrm>
        </p:spPr>
        <p:txBody>
          <a:bodyPr anchor="ctr">
            <a:normAutofit/>
          </a:bodyPr>
          <a:lstStyle/>
          <a:p>
            <a:r>
              <a:rPr lang="pt-BR"/>
              <a:t>O que é?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5F6B6D-366A-8B45-F1E7-46B9B0B886F2}"/>
              </a:ext>
            </a:extLst>
          </p:cNvPr>
          <p:cNvSpPr txBox="1"/>
          <p:nvPr/>
        </p:nvSpPr>
        <p:spPr>
          <a:xfrm>
            <a:off x="1007807" y="2126225"/>
            <a:ext cx="604345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solidFill>
                  <a:srgbClr val="212121"/>
                </a:solidFill>
                <a:latin typeface="Poppins"/>
                <a:ea typeface="Poppins"/>
                <a:cs typeface="Poppins"/>
              </a:rPr>
              <a:t>Basicamente o PlayStation VR </a:t>
            </a:r>
            <a:r>
              <a:rPr lang="pt-BR" err="1">
                <a:solidFill>
                  <a:srgbClr val="212121"/>
                </a:solidFill>
                <a:latin typeface="Poppins"/>
                <a:ea typeface="Poppins"/>
                <a:cs typeface="Poppins"/>
              </a:rPr>
              <a:t>Aim</a:t>
            </a:r>
            <a:r>
              <a:rPr lang="pt-BR">
                <a:solidFill>
                  <a:srgbClr val="212121"/>
                </a:solidFill>
                <a:latin typeface="Poppins"/>
                <a:ea typeface="Poppins"/>
                <a:cs typeface="Poppins"/>
              </a:rPr>
              <a:t> </a:t>
            </a:r>
            <a:r>
              <a:rPr lang="pt-BR" err="1">
                <a:solidFill>
                  <a:srgbClr val="212121"/>
                </a:solidFill>
                <a:latin typeface="Poppins"/>
                <a:ea typeface="Poppins"/>
                <a:cs typeface="Poppins"/>
              </a:rPr>
              <a:t>Controller</a:t>
            </a:r>
            <a:r>
              <a:rPr lang="pt-BR">
                <a:solidFill>
                  <a:srgbClr val="212121"/>
                </a:solidFill>
                <a:latin typeface="Poppins"/>
                <a:ea typeface="Poppins"/>
                <a:cs typeface="Poppins"/>
              </a:rPr>
              <a:t> eleva nível de atirador em qualquer jogo compatível para o seu PlayStation VR.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12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2AD0DC-3DE8-5B7D-FC84-AF46CF13B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838" y="936084"/>
            <a:ext cx="3954099" cy="5106385"/>
          </a:xfrm>
        </p:spPr>
        <p:txBody>
          <a:bodyPr>
            <a:normAutofit/>
          </a:bodyPr>
          <a:lstStyle/>
          <a:p>
            <a:r>
              <a:rPr lang="pt-BR"/>
              <a:t>Características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0714139-D1CB-F8B8-C2E7-A7738E08C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pt-BR"/>
              <a:t>Preço : Cerca de </a:t>
            </a:r>
            <a:r>
              <a:rPr lang="pt-BR" b="1"/>
              <a:t>U</a:t>
            </a:r>
            <a:r>
              <a:rPr lang="pt-BR" b="1">
                <a:ea typeface="+mn-lt"/>
                <a:cs typeface="+mn-lt"/>
              </a:rPr>
              <a:t>$76.86</a:t>
            </a:r>
          </a:p>
          <a:p>
            <a:pPr marL="383540" indent="-383540"/>
            <a:r>
              <a:rPr lang="pt-BR"/>
              <a:t>Compatível com o headset Playstation VR ( PS4 e PS5)</a:t>
            </a:r>
          </a:p>
          <a:p>
            <a:pPr marL="383540" indent="-383540"/>
            <a:r>
              <a:rPr lang="pt-BR"/>
              <a:t>Design para ser utilizado em ambas as mãos</a:t>
            </a:r>
          </a:p>
          <a:p>
            <a:pPr marL="383540" indent="-383540"/>
            <a:r>
              <a:rPr lang="pt-BR"/>
              <a:t>Imersão por vibração</a:t>
            </a:r>
          </a:p>
          <a:p>
            <a:pPr marL="383540" indent="-383540"/>
            <a:r>
              <a:rPr lang="pt-BR"/>
              <a:t>Sensor de movimento/Rastreamento por luz</a:t>
            </a:r>
          </a:p>
          <a:p>
            <a:pPr marL="383540" indent="-383540"/>
            <a:endParaRPr lang="pt-BR"/>
          </a:p>
        </p:txBody>
      </p:sp>
      <p:pic>
        <p:nvPicPr>
          <p:cNvPr id="3" name="Imagem 3" descr="Diagrama&#10;&#10;Descrição gerada automaticamente">
            <a:extLst>
              <a:ext uri="{FF2B5EF4-FFF2-40B4-BE49-F238E27FC236}">
                <a16:creationId xmlns:a16="http://schemas.microsoft.com/office/drawing/2014/main" id="{7A1F0D2B-852F-63B3-FBBF-A15474BB3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948" y="4583191"/>
            <a:ext cx="3394587" cy="184833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8711670-B817-AE68-74E1-D97AE02095D6}"/>
              </a:ext>
            </a:extLst>
          </p:cNvPr>
          <p:cNvSpPr txBox="1"/>
          <p:nvPr/>
        </p:nvSpPr>
        <p:spPr>
          <a:xfrm>
            <a:off x="5075902" y="6145161"/>
            <a:ext cx="234407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200"/>
              <a:t>Playstation </a:t>
            </a:r>
            <a:r>
              <a:rPr lang="pt-BR" sz="1200" err="1"/>
              <a:t>Camera</a:t>
            </a:r>
          </a:p>
        </p:txBody>
      </p:sp>
    </p:spTree>
    <p:extLst>
      <p:ext uri="{BB962C8B-B14F-4D97-AF65-F5344CB8AC3E}">
        <p14:creationId xmlns:p14="http://schemas.microsoft.com/office/powerpoint/2010/main" val="669876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450E2206-E8AA-4BAF-B011-EDB32E45D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C93FFC-9E46-82AA-2C27-A152574A4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1806044"/>
            <a:ext cx="6772401" cy="3698305"/>
          </a:xfrm>
        </p:spPr>
        <p:txBody>
          <a:bodyPr anchor="t">
            <a:normAutofit/>
          </a:bodyPr>
          <a:lstStyle/>
          <a:p>
            <a:pPr algn="ctr"/>
            <a:br>
              <a:rPr lang="pt-BR" sz="7200"/>
            </a:br>
            <a:endParaRPr lang="pt-BR" sz="720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7E0CB0BD-5B6D-409A-BAF7-F97D58CB1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66318" y="1806045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CD9AEC-B0E3-D0DE-17DA-10EC99C4E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79" y="310075"/>
            <a:ext cx="6392663" cy="5113621"/>
          </a:xfrm>
        </p:spPr>
        <p:txBody>
          <a:bodyPr anchor="t">
            <a:normAutofit/>
          </a:bodyPr>
          <a:lstStyle/>
          <a:p>
            <a:pPr marL="383540" indent="-383540"/>
            <a:r>
              <a:rPr lang="pt-BR"/>
              <a:t>Possui variáveis dependentes do jogo escolhido </a:t>
            </a:r>
          </a:p>
          <a:p>
            <a:pPr marL="0" indent="0">
              <a:buNone/>
            </a:pPr>
            <a:r>
              <a:rPr lang="pt-BR"/>
              <a:t>( Vetorial ou </a:t>
            </a:r>
            <a:r>
              <a:rPr lang="pt-BR" err="1"/>
              <a:t>Raster</a:t>
            </a:r>
            <a:r>
              <a:rPr lang="pt-BR"/>
              <a:t>)</a:t>
            </a:r>
          </a:p>
          <a:p>
            <a:pPr marL="383540" indent="-383540"/>
            <a:r>
              <a:rPr lang="pt-BR">
                <a:ea typeface="+mn-lt"/>
                <a:cs typeface="+mn-lt"/>
              </a:rPr>
              <a:t>3D</a:t>
            </a:r>
            <a:endParaRPr lang="pt-BR"/>
          </a:p>
          <a:p>
            <a:pPr marL="383540" indent="-383540"/>
            <a:endParaRPr lang="pt-BR">
              <a:ea typeface="+mn-lt"/>
              <a:cs typeface="+mn-lt"/>
            </a:endParaRPr>
          </a:p>
          <a:p>
            <a:pPr marL="0" indent="0">
              <a:buNone/>
            </a:pPr>
            <a:endParaRPr lang="pt-BR">
              <a:ea typeface="+mn-lt"/>
              <a:cs typeface="+mn-lt"/>
            </a:endParaRPr>
          </a:p>
          <a:p>
            <a:pPr marL="383540" indent="-383540"/>
            <a:endParaRPr lang="pt-BR">
              <a:ea typeface="+mn-lt"/>
              <a:cs typeface="+mn-lt"/>
            </a:endParaRPr>
          </a:p>
          <a:p>
            <a:pPr marL="383540" indent="-383540"/>
            <a:endParaRPr lang="pt-BR">
              <a:ea typeface="+mn-lt"/>
              <a:cs typeface="+mn-lt"/>
            </a:endParaRPr>
          </a:p>
          <a:p>
            <a:pPr marL="0" indent="0">
              <a:buNone/>
            </a:pPr>
            <a:endParaRPr lang="pt-BR" sz="1600">
              <a:ea typeface="+mn-lt"/>
              <a:cs typeface="+mn-lt"/>
            </a:endParaRPr>
          </a:p>
          <a:p>
            <a:pPr marL="383540" indent="-383540"/>
            <a:endParaRPr lang="pt-BR" sz="1600">
              <a:ea typeface="+mn-lt"/>
              <a:cs typeface="+mn-lt"/>
            </a:endParaRPr>
          </a:p>
        </p:txBody>
      </p:sp>
      <p:pic>
        <p:nvPicPr>
          <p:cNvPr id="5" name="Imagem 5" descr="Diagrama&#10;&#10;Descrição gerada automaticamente">
            <a:extLst>
              <a:ext uri="{FF2B5EF4-FFF2-40B4-BE49-F238E27FC236}">
                <a16:creationId xmlns:a16="http://schemas.microsoft.com/office/drawing/2014/main" id="{60E400B4-46FB-C212-54F3-CBB3011EC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59" y="1711119"/>
            <a:ext cx="6916950" cy="3907535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2DED40BA-D58D-3E7D-1FC3-C6AD7DF154D8}"/>
              </a:ext>
            </a:extLst>
          </p:cNvPr>
          <p:cNvSpPr txBox="1">
            <a:spLocks/>
          </p:cNvSpPr>
          <p:nvPr/>
        </p:nvSpPr>
        <p:spPr>
          <a:xfrm>
            <a:off x="6669984" y="315423"/>
            <a:ext cx="6392663" cy="51136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pt-BR"/>
              <a:t>Absoluto</a:t>
            </a:r>
          </a:p>
          <a:p>
            <a:pPr marL="383540" indent="-383540"/>
            <a:r>
              <a:rPr lang="pt-BR"/>
              <a:t>Entrada, processamento e saída</a:t>
            </a:r>
          </a:p>
          <a:p>
            <a:pPr marL="0" indent="0">
              <a:buNone/>
            </a:pPr>
            <a:endParaRPr lang="pt-BR">
              <a:ea typeface="+mn-lt"/>
              <a:cs typeface="+mn-lt"/>
            </a:endParaRPr>
          </a:p>
          <a:p>
            <a:pPr marL="383540" indent="-383540">
              <a:buFont typeface="Franklin Gothic Book" panose="020B0503020102020204" pitchFamily="34" charset="0"/>
              <a:buChar char="■"/>
            </a:pPr>
            <a:endParaRPr lang="pt-BR">
              <a:ea typeface="+mn-lt"/>
              <a:cs typeface="+mn-lt"/>
            </a:endParaRPr>
          </a:p>
          <a:p>
            <a:pPr marL="0" indent="0">
              <a:buNone/>
            </a:pPr>
            <a:endParaRPr lang="pt-BR">
              <a:ea typeface="+mn-lt"/>
              <a:cs typeface="+mn-lt"/>
            </a:endParaRPr>
          </a:p>
          <a:p>
            <a:pPr marL="383540" indent="-383540"/>
            <a:endParaRPr lang="pt-BR">
              <a:ea typeface="+mn-lt"/>
              <a:cs typeface="+mn-lt"/>
            </a:endParaRPr>
          </a:p>
          <a:p>
            <a:pPr marL="383540" indent="-383540">
              <a:buFont typeface="Franklin Gothic Book" panose="020B0503020102020204" pitchFamily="34" charset="0"/>
              <a:buChar char="■"/>
            </a:pPr>
            <a:endParaRPr lang="pt-BR">
              <a:ea typeface="+mn-lt"/>
              <a:cs typeface="+mn-lt"/>
            </a:endParaRPr>
          </a:p>
          <a:p>
            <a:pPr marL="0" indent="0">
              <a:buNone/>
            </a:pPr>
            <a:endParaRPr lang="pt-BR" sz="1600">
              <a:ea typeface="+mn-lt"/>
              <a:cs typeface="+mn-lt"/>
            </a:endParaRPr>
          </a:p>
          <a:p>
            <a:pPr marL="383540" indent="-383540"/>
            <a:endParaRPr lang="pt-BR" sz="16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510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theme/theme1.xml><?xml version="1.0" encoding="utf-8"?>
<a:theme xmlns:a="http://schemas.openxmlformats.org/drawingml/2006/main" name="Cortar">
  <a:themeElements>
    <a:clrScheme name="Cortar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ortar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rta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EAC95E2F7BD1E4E882958F07BB34D99" ma:contentTypeVersion="14" ma:contentTypeDescription="Crie um novo documento." ma:contentTypeScope="" ma:versionID="17fb2ba2bd118297f5f68c5612e99b2a">
  <xsd:schema xmlns:xsd="http://www.w3.org/2001/XMLSchema" xmlns:xs="http://www.w3.org/2001/XMLSchema" xmlns:p="http://schemas.microsoft.com/office/2006/metadata/properties" xmlns:ns3="4cdce085-67ed-4783-8e7b-eaa90ede39bd" xmlns:ns4="a1409aef-99c6-4ff9-9159-36b88da3359a" targetNamespace="http://schemas.microsoft.com/office/2006/metadata/properties" ma:root="true" ma:fieldsID="1b3b2659e8c6e8c01899eb4ac606768d" ns3:_="" ns4:_="">
    <xsd:import namespace="4cdce085-67ed-4783-8e7b-eaa90ede39bd"/>
    <xsd:import namespace="a1409aef-99c6-4ff9-9159-36b88da3359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ce085-67ed-4783-8e7b-eaa90ede39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409aef-99c6-4ff9-9159-36b88da3359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F5078D-6A56-484E-AF89-28439B5117E8}">
  <ds:schemaRefs>
    <ds:schemaRef ds:uri="4cdce085-67ed-4783-8e7b-eaa90ede39bd"/>
    <ds:schemaRef ds:uri="a1409aef-99c6-4ff9-9159-36b88da3359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54B2252-6191-46AB-9252-5CED7CF067C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336E59-77BD-4564-AD39-CCF23ECE1CD1}">
  <ds:schemaRefs>
    <ds:schemaRef ds:uri="4cdce085-67ed-4783-8e7b-eaa90ede39bd"/>
    <ds:schemaRef ds:uri="a1409aef-99c6-4ff9-9159-36b88da335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TM10001105[[fn=Cortar]]</Template>
  <Application>Microsoft Office PowerPoint</Application>
  <PresentationFormat>Widescreen</PresentationFormat>
  <Slides>17</Slides>
  <Notes>5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18" baseType="lpstr">
      <vt:lpstr>Cortar</vt:lpstr>
      <vt:lpstr>Realidade Virtural Imersiva</vt:lpstr>
      <vt:lpstr>Meta quest 2</vt:lpstr>
      <vt:lpstr>Oculus Quest 2 ou Meta Quest 2</vt:lpstr>
      <vt:lpstr>Características</vt:lpstr>
      <vt:lpstr>Apresentação do PowerPoint</vt:lpstr>
      <vt:lpstr>Playstation vR aim</vt:lpstr>
      <vt:lpstr>O que é?</vt:lpstr>
      <vt:lpstr>Características</vt:lpstr>
      <vt:lpstr> </vt:lpstr>
      <vt:lpstr>Apresentação do PowerPoint</vt:lpstr>
      <vt:lpstr>Apresentação do PowerPoint</vt:lpstr>
      <vt:lpstr>Leap Motion</vt:lpstr>
      <vt:lpstr>Oque é?</vt:lpstr>
      <vt:lpstr>Características</vt:lpstr>
      <vt:lpstr>Demonstrativo</vt:lpstr>
      <vt:lpstr>Referências </vt:lpstr>
      <vt:lpstr>Referências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Realidade Virtural Imersiva</dc:title>
  <dc:creator>Martha Lanser Bloemer</dc:creator>
  <cp:revision>13</cp:revision>
  <dcterms:created xsi:type="dcterms:W3CDTF">2022-08-23T14:06:10Z</dcterms:created>
  <dcterms:modified xsi:type="dcterms:W3CDTF">2022-09-14T00:10:02Z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0x0101006EAC95E2F7BD1E4E882958F07BB34D99</vt:lpwstr>
  </property>
  <property fmtid="{D5CDD505-2E9C-101B-9397-08002B2CF9AE}" pid="3" name="MSIP_Label_8c28577e-0e52-49e2-b52e-02bb75ccb8f1_Enabled">
    <vt:lpwstr>true</vt:lpwstr>
  </property>
  <property fmtid="{D5CDD505-2E9C-101B-9397-08002B2CF9AE}" pid="4" name="MSIP_Label_8c28577e-0e52-49e2-b52e-02bb75ccb8f1_SetDate">
    <vt:lpwstr>2022-08-23T18:09:48Z</vt:lpwstr>
  </property>
  <property fmtid="{D5CDD505-2E9C-101B-9397-08002B2CF9AE}" pid="5" name="MSIP_Label_8c28577e-0e52-49e2-b52e-02bb75ccb8f1_Method">
    <vt:lpwstr>Standard</vt:lpwstr>
  </property>
  <property fmtid="{D5CDD505-2E9C-101B-9397-08002B2CF9AE}" pid="6" name="MSIP_Label_8c28577e-0e52-49e2-b52e-02bb75ccb8f1_Name">
    <vt:lpwstr>defa4170-0d19-0005-0004-bc88714345d2</vt:lpwstr>
  </property>
  <property fmtid="{D5CDD505-2E9C-101B-9397-08002B2CF9AE}" pid="7" name="MSIP_Label_8c28577e-0e52-49e2-b52e-02bb75ccb8f1_SiteId">
    <vt:lpwstr>0c2d222a-ecda-4b70-960a-acef6ced3052</vt:lpwstr>
  </property>
  <property fmtid="{D5CDD505-2E9C-101B-9397-08002B2CF9AE}" pid="8" name="MSIP_Label_8c28577e-0e52-49e2-b52e-02bb75ccb8f1_ActionId">
    <vt:lpwstr>b4069e97-f6ec-4766-9c66-e2d89cb1b9b3</vt:lpwstr>
  </property>
  <property fmtid="{D5CDD505-2E9C-101B-9397-08002B2CF9AE}" pid="9" name="MSIP_Label_8c28577e-0e52-49e2-b52e-02bb75ccb8f1_ContentBits">
    <vt:lpwstr>0</vt:lpwstr>
  </property>
</Properties>
</file>

<file path=docProps/thumbnail.jpeg>
</file>